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418" r:id="rId2"/>
    <p:sldId id="419" r:id="rId3"/>
    <p:sldId id="420" r:id="rId4"/>
    <p:sldId id="421" r:id="rId5"/>
    <p:sldId id="422" r:id="rId6"/>
    <p:sldId id="398" r:id="rId7"/>
    <p:sldId id="400" r:id="rId8"/>
    <p:sldId id="440" r:id="rId9"/>
    <p:sldId id="442" r:id="rId10"/>
    <p:sldId id="444" r:id="rId11"/>
    <p:sldId id="445" r:id="rId12"/>
    <p:sldId id="370" r:id="rId13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99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AA6C8-3F43-4645-A8EB-37673B61D7BA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6949D-5FCF-4760-88B4-508E401DA5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8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42E10-356B-4AAB-8688-1305A540E787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AF323-2D53-4939-9460-5B9C38064999}" type="datetimeFigureOut">
              <a:rPr lang="tr-TR" smtClean="0"/>
              <a:pPr/>
              <a:t>5.03.2023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293A5-3185-4F71-AF1E-A543D8B89DF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0324"/>
            <a:ext cx="8229600" cy="857250"/>
          </a:xfrm>
        </p:spPr>
        <p:txBody>
          <a:bodyPr>
            <a:normAutofit/>
          </a:bodyPr>
          <a:lstStyle/>
          <a:p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 AKTARMASI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2931790"/>
            <a:ext cx="8503920" cy="1512168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Bir nesneyi, kavramı ya da varlığı anlatırken bazen o varlığın kendisini değil de özelliklerini ya da parçalarını kullanırız.</a:t>
            </a:r>
          </a:p>
          <a:p>
            <a:endParaRPr lang="tr-TR" dirty="0"/>
          </a:p>
        </p:txBody>
      </p:sp>
      <p:sp>
        <p:nvSpPr>
          <p:cNvPr id="5" name="4 Köşeleri Yuvarlanmış Dikdörtgen Belirtme Çizgisi"/>
          <p:cNvSpPr/>
          <p:nvPr/>
        </p:nvSpPr>
        <p:spPr>
          <a:xfrm>
            <a:off x="323528" y="987574"/>
            <a:ext cx="8496944" cy="1555914"/>
          </a:xfrm>
          <a:prstGeom prst="wedgeRoundRectCallout">
            <a:avLst>
              <a:gd name="adj1" fmla="val -13715"/>
              <a:gd name="adj2" fmla="val 49259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Benzetme ilgisi olmadan bir adın yerine başka bir adın kullanılmasına “ad aktarması” denir.</a:t>
            </a:r>
          </a:p>
          <a:p>
            <a:pPr algn="ctr"/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410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42844" y="285734"/>
            <a:ext cx="88582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/>
              <a:t>Aşağıdakilerden hangisinde ad aktarması yapılmıştır?</a:t>
            </a:r>
          </a:p>
          <a:p>
            <a:endParaRPr lang="tr-TR" sz="4000" dirty="0"/>
          </a:p>
          <a:p>
            <a:pPr marL="342900" indent="-342900">
              <a:buAutoNum type="alphaUcParenR"/>
            </a:pPr>
            <a:r>
              <a:rPr lang="tr-TR" sz="4000" b="1" dirty="0"/>
              <a:t>Kapımıza bir zarf bırakmışlar bugün.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Her zaman dürüst ve iyi yürekliydi.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Annesinden ayrılmak onu çok üzdü.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Evden izin vermezlerse bizimle gelecek</a:t>
            </a:r>
          </a:p>
        </p:txBody>
      </p:sp>
      <p:pic>
        <p:nvPicPr>
          <p:cNvPr id="3" name="Picture 2" descr="C:\Users\BIL\AppData\Local\Microsoft\Windows\Temporary Internet Files\Content.IE5\RHEZ3A08\MM900185587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071948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890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42844" y="285734"/>
            <a:ext cx="88582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solidFill>
                  <a:srgbClr val="0000FF"/>
                </a:solidFill>
              </a:rPr>
              <a:t>Aşağıdakilerden hangisinde ad aktarması yoktur?</a:t>
            </a:r>
          </a:p>
          <a:p>
            <a:endParaRPr lang="tr-TR" sz="4000" dirty="0"/>
          </a:p>
          <a:p>
            <a:pPr marL="342900" indent="-342900">
              <a:buAutoNum type="alphaUcParenR"/>
            </a:pPr>
            <a:r>
              <a:rPr lang="tr-TR" sz="4000" b="1" dirty="0"/>
              <a:t>Batı her zaman teknolojide önderdi.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Gününü gün edip eğleniyorsun.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Mozart dinlemek beni dinlendirir.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Sobayı yakıp üstünde kestane pişirdik.</a:t>
            </a:r>
          </a:p>
        </p:txBody>
      </p:sp>
      <p:pic>
        <p:nvPicPr>
          <p:cNvPr id="3" name="Picture 2" descr="C:\Users\BIL\AppData\Local\Microsoft\Windows\Temporary Internet Files\Content.IE5\RHEZ3A08\MM900185587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786064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890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051720" y="1347614"/>
            <a:ext cx="4752528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7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Ercan BİL</a:t>
            </a:r>
          </a:p>
          <a:p>
            <a:pPr algn="ctr"/>
            <a:r>
              <a:rPr lang="tr-TR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Çanakkale</a:t>
            </a:r>
            <a:endParaRPr lang="tr-TR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792088"/>
          </a:xfrm>
        </p:spPr>
        <p:txBody>
          <a:bodyPr>
            <a:normAutofit/>
          </a:bodyPr>
          <a:lstStyle/>
          <a:p>
            <a:r>
              <a:rPr 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915566"/>
            <a:ext cx="8784976" cy="417646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300" b="1" u="sng" dirty="0">
                <a:solidFill>
                  <a:srgbClr val="FF0000"/>
                </a:solidFill>
              </a:rPr>
              <a:t>Türkiye</a:t>
            </a:r>
            <a:r>
              <a:rPr lang="tr-TR" sz="2300" b="1" dirty="0">
                <a:solidFill>
                  <a:srgbClr val="FF0000"/>
                </a:solidFill>
              </a:rPr>
              <a:t> </a:t>
            </a:r>
            <a:r>
              <a:rPr lang="tr-TR" sz="2300" b="1" dirty="0"/>
              <a:t>sizinle gurur duyuyor.</a:t>
            </a:r>
          </a:p>
          <a:p>
            <a:pPr>
              <a:lnSpc>
                <a:spcPct val="150000"/>
              </a:lnSpc>
            </a:pPr>
            <a:r>
              <a:rPr lang="tr-TR" sz="2300" b="1" dirty="0"/>
              <a:t>Türk öykücülüğünün usta </a:t>
            </a:r>
            <a:r>
              <a:rPr lang="tr-TR" sz="2300" b="1" u="sng" dirty="0">
                <a:solidFill>
                  <a:srgbClr val="FF0000"/>
                </a:solidFill>
              </a:rPr>
              <a:t>kalemleri</a:t>
            </a:r>
            <a:r>
              <a:rPr lang="tr-TR" sz="2300" b="1" dirty="0"/>
              <a:t> bu kitap fuarında bir araya geldi.</a:t>
            </a:r>
          </a:p>
          <a:p>
            <a:pPr>
              <a:lnSpc>
                <a:spcPct val="150000"/>
              </a:lnSpc>
            </a:pPr>
            <a:r>
              <a:rPr lang="tr-TR" sz="2300" b="1" u="sng" dirty="0">
                <a:solidFill>
                  <a:srgbClr val="FF0000"/>
                </a:solidFill>
              </a:rPr>
              <a:t>Okulumuz</a:t>
            </a:r>
            <a:r>
              <a:rPr lang="tr-TR" sz="2300" b="1" dirty="0"/>
              <a:t> yarın geziye gidecek.</a:t>
            </a:r>
          </a:p>
          <a:p>
            <a:pPr>
              <a:lnSpc>
                <a:spcPct val="150000"/>
              </a:lnSpc>
            </a:pPr>
            <a:r>
              <a:rPr lang="tr-TR" sz="2300" b="1" u="sng" dirty="0">
                <a:solidFill>
                  <a:srgbClr val="FF0000"/>
                </a:solidFill>
              </a:rPr>
              <a:t>Batı</a:t>
            </a:r>
            <a:r>
              <a:rPr lang="tr-TR" sz="2300" b="1" u="sng" dirty="0"/>
              <a:t>,</a:t>
            </a:r>
            <a:r>
              <a:rPr lang="tr-TR" sz="2300" b="1" dirty="0"/>
              <a:t> bilimsel çalışmalara önem veriyor.</a:t>
            </a:r>
          </a:p>
          <a:p>
            <a:pPr>
              <a:lnSpc>
                <a:spcPct val="150000"/>
              </a:lnSpc>
            </a:pPr>
            <a:r>
              <a:rPr lang="tr-TR" sz="2300" b="1" u="sng" dirty="0">
                <a:solidFill>
                  <a:srgbClr val="FF0000"/>
                </a:solidFill>
              </a:rPr>
              <a:t>Eve</a:t>
            </a:r>
            <a:r>
              <a:rPr lang="tr-TR" sz="2300" b="1" dirty="0"/>
              <a:t> haber vermeden bir yere gitmem.</a:t>
            </a:r>
          </a:p>
          <a:p>
            <a:pPr>
              <a:lnSpc>
                <a:spcPct val="150000"/>
              </a:lnSpc>
            </a:pPr>
            <a:r>
              <a:rPr lang="tr-TR" sz="2300" b="1" u="sng" dirty="0">
                <a:solidFill>
                  <a:srgbClr val="FF0000"/>
                </a:solidFill>
              </a:rPr>
              <a:t>Tabağını</a:t>
            </a:r>
            <a:r>
              <a:rPr lang="tr-TR" sz="2300" b="1" dirty="0"/>
              <a:t> bitirmeden sofradan kalkmamalısın.</a:t>
            </a:r>
          </a:p>
          <a:p>
            <a:pPr>
              <a:lnSpc>
                <a:spcPct val="150000"/>
              </a:lnSpc>
            </a:pPr>
            <a:r>
              <a:rPr lang="tr-TR" sz="2300" b="1" dirty="0"/>
              <a:t>En çok </a:t>
            </a:r>
            <a:r>
              <a:rPr lang="tr-TR" sz="2300" b="1" u="sng" dirty="0">
                <a:solidFill>
                  <a:srgbClr val="FF0000"/>
                </a:solidFill>
              </a:rPr>
              <a:t>Tarık Buğra</a:t>
            </a:r>
            <a:r>
              <a:rPr lang="tr-TR" sz="2300" b="1" dirty="0">
                <a:solidFill>
                  <a:srgbClr val="FF0000"/>
                </a:solidFill>
              </a:rPr>
              <a:t>’yı </a:t>
            </a:r>
            <a:r>
              <a:rPr lang="tr-TR" sz="2300" b="1" dirty="0"/>
              <a:t>okumayı severim.</a:t>
            </a:r>
          </a:p>
        </p:txBody>
      </p:sp>
    </p:spTree>
    <p:extLst>
      <p:ext uri="{BB962C8B-B14F-4D97-AF65-F5344CB8AC3E}">
        <p14:creationId xmlns:p14="http://schemas.microsoft.com/office/powerpoint/2010/main" val="472814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79512" y="123478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0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İç-dış ilişkisi:</a:t>
            </a:r>
            <a:r>
              <a:rPr lang="tr-TR" sz="3000" dirty="0"/>
              <a:t> </a:t>
            </a:r>
            <a:r>
              <a:rPr lang="tr-TR" sz="3000" b="1" dirty="0"/>
              <a:t>Bir varlığın dışı söylenerek içi ya da içi söylenerek dışı kastedilir.</a:t>
            </a:r>
          </a:p>
          <a:p>
            <a:r>
              <a:rPr lang="tr-T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Örnek:</a:t>
            </a:r>
            <a:r>
              <a:rPr lang="tr-TR" sz="3000" dirty="0"/>
              <a:t> </a:t>
            </a:r>
            <a:r>
              <a:rPr lang="tr-TR" sz="3000" b="1" dirty="0"/>
              <a:t>Evi gelecek hafta taşıyoruz.  (Evin eşyalarını)</a:t>
            </a:r>
          </a:p>
          <a:p>
            <a:r>
              <a:rPr lang="tr-TR" sz="3000" b="1" dirty="0"/>
              <a:t>Çayı ocağa koyuver.               ( Çaydanlığı)</a:t>
            </a:r>
          </a:p>
          <a:p>
            <a:endParaRPr lang="tr-TR" sz="3000" b="1" dirty="0"/>
          </a:p>
          <a:p>
            <a:r>
              <a:rPr lang="tr-TR" sz="30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Bütün-Parça İlişkisi:</a:t>
            </a:r>
            <a:r>
              <a:rPr lang="tr-TR" sz="3000" dirty="0"/>
              <a:t> </a:t>
            </a:r>
            <a:r>
              <a:rPr lang="tr-TR" sz="3000" b="1" dirty="0"/>
              <a:t>Bir varlığın bütünü söylenerek parçası,parçası söylenerek bütünü kastedilir.</a:t>
            </a:r>
          </a:p>
          <a:p>
            <a:r>
              <a:rPr lang="tr-TR" sz="3000" b="1" dirty="0">
                <a:solidFill>
                  <a:srgbClr val="0000FF"/>
                </a:solidFill>
              </a:rPr>
              <a:t> </a:t>
            </a:r>
            <a:r>
              <a:rPr lang="tr-T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Örnek:</a:t>
            </a:r>
            <a:r>
              <a:rPr lang="tr-TR" sz="3000" b="1" dirty="0"/>
              <a:t> Sokağın ilk girişindeki apartmanda oturuyorum. (Apartmanın dairesi)</a:t>
            </a:r>
          </a:p>
          <a:p>
            <a:r>
              <a:rPr lang="tr-TR" sz="3000" b="1" dirty="0"/>
              <a:t>Herkes başının üstünde bir çatı olmasını ister   (Ev)</a:t>
            </a:r>
          </a:p>
        </p:txBody>
      </p:sp>
    </p:spTree>
    <p:extLst>
      <p:ext uri="{BB962C8B-B14F-4D97-AF65-F5344CB8AC3E}">
        <p14:creationId xmlns:p14="http://schemas.microsoft.com/office/powerpoint/2010/main" val="2251757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07504" y="51470"/>
            <a:ext cx="89289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Somut-Soyut İlişkisi:</a:t>
            </a:r>
            <a:r>
              <a:rPr lang="tr-TR" sz="2800" u="sng" dirty="0"/>
              <a:t> </a:t>
            </a:r>
            <a:r>
              <a:rPr lang="tr-TR" sz="2800" b="1" dirty="0"/>
              <a:t>Soyut bir kavram söylenerek somut bir varlık kastedilir.</a:t>
            </a:r>
          </a:p>
          <a:p>
            <a:r>
              <a:rPr lang="tr-T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Örnek:</a:t>
            </a:r>
            <a:r>
              <a:rPr lang="tr-TR" sz="2800" b="1" dirty="0"/>
              <a:t> Düşük bir maaşla beş canı besliyor. (İnsan)</a:t>
            </a:r>
          </a:p>
          <a:p>
            <a:r>
              <a:rPr lang="tr-TR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Sanatçı-Eser İlişkisi:</a:t>
            </a:r>
            <a:r>
              <a:rPr lang="tr-TR" sz="2800" dirty="0"/>
              <a:t> </a:t>
            </a:r>
            <a:r>
              <a:rPr lang="tr-TR" sz="2800" b="1" dirty="0"/>
              <a:t>Sanatçının adı söylenerek eseri ya da eserleri kastedilir.</a:t>
            </a:r>
          </a:p>
          <a:p>
            <a:r>
              <a:rPr lang="tr-T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Örnek:</a:t>
            </a:r>
            <a:r>
              <a:rPr lang="tr-TR" sz="2800" b="1" dirty="0"/>
              <a:t> Biz Yahya Kemal’ i okuyarak yetiştik.  (Romanını)</a:t>
            </a:r>
            <a:endParaRPr lang="tr-TR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Yer (Şehir, Kasaba, Köy)- İnsan İlişkisi: </a:t>
            </a:r>
            <a:r>
              <a:rPr lang="tr-TR" sz="2800" b="1" dirty="0"/>
              <a:t>Yer adı söylenerek insan adı kastedilir.</a:t>
            </a:r>
          </a:p>
          <a:p>
            <a:r>
              <a:rPr lang="tr-T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Örnek:</a:t>
            </a:r>
            <a:r>
              <a:rPr lang="tr-TR" sz="2800" b="1" dirty="0"/>
              <a:t> Takımı şampiyon olunca tüm </a:t>
            </a:r>
            <a:r>
              <a:rPr lang="tr-TR" sz="2800" b="1" u="sng" dirty="0"/>
              <a:t>Adana</a:t>
            </a:r>
            <a:r>
              <a:rPr lang="tr-TR" sz="2800" b="1" dirty="0"/>
              <a:t> bayram etti. Törende bütün </a:t>
            </a:r>
            <a:r>
              <a:rPr lang="tr-TR" sz="2800" b="1" u="sng" dirty="0"/>
              <a:t>kasaba</a:t>
            </a:r>
            <a:r>
              <a:rPr lang="tr-TR" sz="2800" b="1" dirty="0"/>
              <a:t> meydanda toplanmıştı. </a:t>
            </a:r>
          </a:p>
          <a:p>
            <a:r>
              <a:rPr lang="tr-TR" sz="2800" b="1" dirty="0"/>
              <a:t>(Şehir halkı)</a:t>
            </a:r>
          </a:p>
        </p:txBody>
      </p:sp>
    </p:spTree>
    <p:extLst>
      <p:ext uri="{BB962C8B-B14F-4D97-AF65-F5344CB8AC3E}">
        <p14:creationId xmlns:p14="http://schemas.microsoft.com/office/powerpoint/2010/main" val="192350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16752" y="51470"/>
            <a:ext cx="90197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Şehir-Yönetim ilişkisi:</a:t>
            </a:r>
            <a:r>
              <a:rPr lang="tr-TR" sz="2800" b="1" dirty="0"/>
              <a:t> Bir ülkenin başkenti söylenerek yöneticileri kastedilir.</a:t>
            </a:r>
          </a:p>
          <a:p>
            <a:r>
              <a:rPr lang="tr-T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Örnek: </a:t>
            </a:r>
            <a:r>
              <a:rPr lang="tr-TR" sz="2800" b="1" dirty="0"/>
              <a:t>Ankara bu olayda duyarsız kaldı.   (Devlet yöneticileri)</a:t>
            </a:r>
          </a:p>
          <a:p>
            <a:r>
              <a:rPr lang="tr-TR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Yön-Bölge, İnsan İlişkisi:</a:t>
            </a:r>
            <a:r>
              <a:rPr lang="tr-TR" sz="2800" b="1" dirty="0"/>
              <a:t> Yön adı söylenerek o yerde oturan insanlar kastedilir.</a:t>
            </a:r>
          </a:p>
          <a:p>
            <a:r>
              <a:rPr lang="tr-T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Örnek:</a:t>
            </a:r>
            <a:r>
              <a:rPr lang="tr-TR" sz="2800" b="1" dirty="0"/>
              <a:t> Batı’nın tavrını anlamak güç.  (Avrupa ülkeleri)</a:t>
            </a:r>
          </a:p>
          <a:p>
            <a:endParaRPr lang="tr-TR" sz="2800" b="1" dirty="0"/>
          </a:p>
          <a:p>
            <a:r>
              <a:rPr lang="tr-TR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Kap Söyleyip İçindekileri Çağrıştırma:</a:t>
            </a:r>
          </a:p>
          <a:p>
            <a:endParaRPr lang="tr-TR" sz="2800" b="1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Örnek:</a:t>
            </a:r>
            <a:r>
              <a:rPr lang="tr-TR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tr-TR" sz="2800" b="1" dirty="0"/>
              <a:t>Bardağını bitir de sana çay doldurayım. (Çayını bitir)</a:t>
            </a:r>
          </a:p>
        </p:txBody>
      </p:sp>
    </p:spTree>
    <p:extLst>
      <p:ext uri="{BB962C8B-B14F-4D97-AF65-F5344CB8AC3E}">
        <p14:creationId xmlns:p14="http://schemas.microsoft.com/office/powerpoint/2010/main" val="56099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9619"/>
            <a:ext cx="6264696" cy="5081663"/>
          </a:xfrm>
          <a:prstGeom prst="rect">
            <a:avLst/>
          </a:prstGeom>
        </p:spPr>
      </p:pic>
      <p:pic>
        <p:nvPicPr>
          <p:cNvPr id="3" name="Picture 2" descr="C:\Users\BIL\AppData\Local\Microsoft\Windows\Temporary Internet Files\Content.IE5\RHEZ3A08\MM900185587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3668" y="4081949"/>
            <a:ext cx="36004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890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5526"/>
            <a:ext cx="8885245" cy="3960440"/>
          </a:xfrm>
          <a:prstGeom prst="rect">
            <a:avLst/>
          </a:prstGeom>
        </p:spPr>
      </p:pic>
      <p:pic>
        <p:nvPicPr>
          <p:cNvPr id="3" name="Picture 2" descr="C:\Users\BIL\AppData\Local\Microsoft\Windows\Temporary Internet Files\Content.IE5\RHEZ3A08\MM900185587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921" y="3939902"/>
            <a:ext cx="36004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890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0"/>
            <a:ext cx="7215238" cy="5073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BIL\AppData\Local\Microsoft\Windows\Temporary Internet Files\Content.IE5\RHEZ3A08\MM900185587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857370"/>
            <a:ext cx="602854" cy="602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890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42844" y="285734"/>
            <a:ext cx="88582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solidFill>
                  <a:srgbClr val="0000FF"/>
                </a:solidFill>
              </a:rPr>
              <a:t>Aşağıdakilerden hangisinde ad aktarması yapılmıştır?</a:t>
            </a:r>
          </a:p>
          <a:p>
            <a:endParaRPr lang="tr-TR" sz="4000" dirty="0"/>
          </a:p>
          <a:p>
            <a:pPr marL="342900" indent="-342900">
              <a:buAutoNum type="alphaUcParenR"/>
            </a:pPr>
            <a:r>
              <a:rPr lang="tr-TR" sz="4000" b="1" dirty="0"/>
              <a:t>Her zaman bakımlı ve güzeldi.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Bu yeni kaseti dinledin mi?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İçimizi ürperten olaylar yaşadık.</a:t>
            </a:r>
          </a:p>
          <a:p>
            <a:pPr marL="342900" indent="-342900">
              <a:buAutoNum type="alphaUcParenR"/>
            </a:pPr>
            <a:r>
              <a:rPr lang="tr-TR" sz="4000" b="1" dirty="0"/>
              <a:t>Sağlık mutluluk dileyen kart yazmış.</a:t>
            </a:r>
          </a:p>
        </p:txBody>
      </p:sp>
      <p:pic>
        <p:nvPicPr>
          <p:cNvPr id="3" name="Picture 2" descr="C:\Users\BIL\AppData\Local\Microsoft\Windows\Temporary Internet Files\Content.IE5\RHEZ3A08\MM900185587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857502"/>
            <a:ext cx="50006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890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</TotalTime>
  <Words>402</Words>
  <Application>Microsoft Office PowerPoint</Application>
  <PresentationFormat>Ekran Gösterisi (16:9)</PresentationFormat>
  <Paragraphs>54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AD AKTARMASI</vt:lpstr>
      <vt:lpstr>ÖRNEK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SÖZCÜKTE ANLAM TEST</dc:title>
  <dc:creator>ercan</dc:creator>
  <cp:lastModifiedBy>ercan bil</cp:lastModifiedBy>
  <cp:revision>53</cp:revision>
  <dcterms:created xsi:type="dcterms:W3CDTF">2017-01-01T17:01:44Z</dcterms:created>
  <dcterms:modified xsi:type="dcterms:W3CDTF">2023-03-05T10:53:47Z</dcterms:modified>
</cp:coreProperties>
</file>